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Garamond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aramond-bold.fntdata"/><Relationship Id="rId11" Type="http://schemas.openxmlformats.org/officeDocument/2006/relationships/slide" Target="slides/slide7.xml"/><Relationship Id="rId22" Type="http://schemas.openxmlformats.org/officeDocument/2006/relationships/font" Target="fonts/Garamond-boldItalic.fntdata"/><Relationship Id="rId10" Type="http://schemas.openxmlformats.org/officeDocument/2006/relationships/slide" Target="slides/slide6.xml"/><Relationship Id="rId21" Type="http://schemas.openxmlformats.org/officeDocument/2006/relationships/font" Target="fonts/Garamond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Garamond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69850" lvl="1" marL="4572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69850" lvl="2" marL="9144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9850" lvl="3" marL="13716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69850" lvl="4" marL="18288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69850" lvl="5" marL="22860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69850" lvl="6" marL="27432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69850" lvl="7" marL="32004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69850" lvl="8" marL="36576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Shape 21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Shape 2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Shape 25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Shape 26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Shape 2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Shape 1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Shape 1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Shape 18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Shape 19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Shape 20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Shape 17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descr="HD-PanelTitle-V.png" id="18" name="Shape 1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Shape 19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cap="flat" cmpd="sng" w="15875">
              <a:solidFill>
                <a:srgbClr val="3C537C"/>
              </a:solidFill>
              <a:prstDash val="solid"/>
              <a:miter lim="800000"/>
              <a:headEnd len="med" w="med" type="none"/>
              <a:tailEnd len="med" w="med" type="none"/>
            </a:ln>
            <a:effectLst>
              <a:outerShdw blurRad="50800" rotWithShape="0" dir="5400000" dist="38100">
                <a:srgbClr val="000000">
                  <a:alpha val="34509"/>
                </a:srgbClr>
              </a:outerShdw>
            </a:effectLst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889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DRibbonTitle-UniformTrim.png" id="20" name="Shape 20"/>
            <p:cNvPicPr preferRelativeResize="0"/>
            <p:nvPr/>
          </p:nvPicPr>
          <p:blipFill rotWithShape="1">
            <a:blip r:embed="rId3">
              <a:alphaModFix/>
            </a:blip>
            <a:srcRect b="0" l="2" r="47673" t="0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DRibbonTitle-UniformTrim.png" id="21" name="Shape 21"/>
            <p:cNvPicPr preferRelativeResize="0"/>
            <p:nvPr/>
          </p:nvPicPr>
          <p:blipFill rotWithShape="1">
            <a:blip r:embed="rId3">
              <a:alphaModFix/>
            </a:blip>
            <a:srcRect b="0" l="0" r="48819" t="0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Shape 22"/>
          <p:cNvSpPr txBox="1"/>
          <p:nvPr>
            <p:ph type="ctrTitle"/>
          </p:nvPr>
        </p:nvSpPr>
        <p:spPr>
          <a:xfrm>
            <a:off x="2692398" y="1871131"/>
            <a:ext cx="6815669" cy="151553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  <a:defRPr b="0" i="0" sz="5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2692398" y="3657597"/>
            <a:ext cx="6815669" cy="13208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420"/>
              </a:spcBef>
              <a:spcAft>
                <a:spcPts val="600"/>
              </a:spcAft>
              <a:buClr>
                <a:schemeClr val="accent1"/>
              </a:buClr>
              <a:buSzPts val="2415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7983232" y="5037663"/>
            <a:ext cx="89746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2692397" y="5037663"/>
            <a:ext cx="5214635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956900" y="5037663"/>
            <a:ext cx="55116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27" name="Shape 27"/>
          <p:cNvCxnSpPr/>
          <p:nvPr/>
        </p:nvCxnSpPr>
        <p:spPr>
          <a:xfrm>
            <a:off x="2692399" y="3522131"/>
            <a:ext cx="6815668" cy="0"/>
          </a:xfrm>
          <a:prstGeom prst="straightConnector1">
            <a:avLst/>
          </a:prstGeom>
          <a:noFill/>
          <a:ln cap="flat" cmpd="thickThin" w="55000">
            <a:solidFill>
              <a:srgbClr val="54668B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dir="5400000" dist="38100">
              <a:srgbClr val="000000">
                <a:alpha val="34509"/>
              </a:srgbClr>
            </a:outerShdw>
          </a:effectLst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295399" y="1883832"/>
            <a:ext cx="6241816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None/>
              <a:defRPr b="0" i="0" sz="2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Shape 90"/>
          <p:cNvSpPr/>
          <p:nvPr>
            <p:ph idx="2" type="pic"/>
          </p:nvPr>
        </p:nvSpPr>
        <p:spPr>
          <a:xfrm>
            <a:off x="8094831" y="1041400"/>
            <a:ext cx="3063347" cy="4775200"/>
          </a:xfrm>
          <a:prstGeom prst="roundRect">
            <a:avLst>
              <a:gd fmla="val 0" name="adj"/>
            </a:avLst>
          </a:prstGeom>
          <a:noFill/>
          <a:ln cap="flat" cmpd="thickThin" w="57150">
            <a:solidFill>
              <a:srgbClr val="7F7F7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1295399" y="3255432"/>
            <a:ext cx="6241816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None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ts val="138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1"/>
              </a:buClr>
              <a:buSzPts val="1150"/>
              <a:buFont typeface="Arial"/>
              <a:buNone/>
              <a:defRPr b="0" i="0" sz="1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noramic Picture with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1295401" y="4815415"/>
            <a:ext cx="960966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i="0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Shape 97"/>
          <p:cNvSpPr/>
          <p:nvPr>
            <p:ph idx="2" type="pic"/>
          </p:nvPr>
        </p:nvSpPr>
        <p:spPr>
          <a:xfrm>
            <a:off x="1041427" y="1041399"/>
            <a:ext cx="10105972" cy="3335869"/>
          </a:xfrm>
          <a:prstGeom prst="roundRect">
            <a:avLst>
              <a:gd fmla="val 0" name="adj"/>
            </a:avLst>
          </a:prstGeom>
          <a:noFill/>
          <a:ln cap="flat" cmpd="thickThin" w="57150">
            <a:solidFill>
              <a:srgbClr val="7F7F7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1295401" y="5382153"/>
            <a:ext cx="960966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ts val="138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1"/>
              </a:buClr>
              <a:buSzPts val="1150"/>
              <a:buFont typeface="Arial"/>
              <a:buNone/>
              <a:defRPr b="0" i="0" sz="1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Captio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1303868" y="982132"/>
            <a:ext cx="9592732" cy="295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b="0" i="0" sz="3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1303868" y="4343399"/>
            <a:ext cx="9592732" cy="153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108" name="Shape 108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cap="flat" cmpd="sng" w="15875">
            <a:solidFill>
              <a:srgbClr val="54668B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dir="5400000" dist="38100">
              <a:srgbClr val="000000">
                <a:alpha val="34509"/>
              </a:srgbClr>
            </a:outerShdw>
          </a:effectLst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 with Caption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1446213" y="982132"/>
            <a:ext cx="9296398" cy="2370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b="0" i="0" sz="3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1674812" y="3352800"/>
            <a:ext cx="8839202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None/>
              <a:defRPr b="0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None/>
              <a:defRPr b="0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None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24128" lvl="5" marL="2514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24128" lvl="6" marL="2971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24130" lvl="7" marL="3429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24130" lvl="8" marL="3886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2" type="body"/>
          </p:nvPr>
        </p:nvSpPr>
        <p:spPr>
          <a:xfrm>
            <a:off x="1295401" y="4343399"/>
            <a:ext cx="9609666" cy="153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sp>
        <p:nvSpPr>
          <p:cNvPr id="116" name="Shape 116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508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Garamond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508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Garamond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</a:p>
        </p:txBody>
      </p:sp>
      <p:cxnSp>
        <p:nvCxnSpPr>
          <p:cNvPr id="118" name="Shape 118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cap="flat" cmpd="sng" w="15875">
            <a:solidFill>
              <a:srgbClr val="54668B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dir="5400000" dist="38100">
              <a:srgbClr val="000000">
                <a:alpha val="34509"/>
              </a:srgbClr>
            </a:outerShdw>
          </a:effectLst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Name Card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1295402" y="3308581"/>
            <a:ext cx="9609668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b="0" i="0" sz="3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1295401" y="4777381"/>
            <a:ext cx="9609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ue or Fals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1295401" y="982132"/>
            <a:ext cx="9609666" cy="2243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i="0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1295401" y="3630168"/>
            <a:ext cx="9609668" cy="84124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322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2" type="body"/>
          </p:nvPr>
        </p:nvSpPr>
        <p:spPr>
          <a:xfrm>
            <a:off x="1295400" y="4470399"/>
            <a:ext cx="9609670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132" name="Shape 132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cap="flat" cmpd="sng" w="15875">
            <a:solidFill>
              <a:srgbClr val="54668B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dir="5400000" dist="38100">
              <a:srgbClr val="000000">
                <a:alpha val="34509"/>
              </a:srgbClr>
            </a:outerShdw>
          </a:effectLst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i="0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 rot="5400000">
            <a:off x="4436531" y="-584198"/>
            <a:ext cx="3318936" cy="96011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64770" lvl="0" marL="285750" marR="0" rtl="0" algn="l">
              <a:lnSpc>
                <a:spcPct val="10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ts val="276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63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22860" lvl="2" marL="120015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62229" lvl="3" marL="154305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33021" lvl="4" marL="20002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24128" lvl="5" marL="2514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24128" lvl="6" marL="2971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24130" lvl="7" marL="3429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24130" lvl="8" marL="3886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139" name="Shape 139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rgbClr val="54668B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dir="5400000" dist="38100">
              <a:srgbClr val="000000">
                <a:alpha val="34509"/>
              </a:srgbClr>
            </a:outerShdw>
          </a:effectLst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 rot="5400000">
            <a:off x="7497936" y="2483551"/>
            <a:ext cx="4893735" cy="1890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i="0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 rot="5400000">
            <a:off x="2565043" y="-287513"/>
            <a:ext cx="4893734" cy="7433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64770" lvl="0" marL="285750" marR="0" rtl="0" algn="l">
              <a:lnSpc>
                <a:spcPct val="10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ts val="276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63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22860" lvl="2" marL="120015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62229" lvl="3" marL="154305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33021" lvl="4" marL="20002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24128" lvl="5" marL="2514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24128" lvl="6" marL="2971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24130" lvl="7" marL="3429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24130" lvl="8" marL="3886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146" name="Shape 146"/>
          <p:cNvCxnSpPr/>
          <p:nvPr/>
        </p:nvCxnSpPr>
        <p:spPr>
          <a:xfrm>
            <a:off x="8863890" y="990600"/>
            <a:ext cx="0" cy="4876800"/>
          </a:xfrm>
          <a:prstGeom prst="straightConnector1">
            <a:avLst/>
          </a:prstGeom>
          <a:noFill/>
          <a:ln cap="flat" cmpd="sng" w="15875">
            <a:solidFill>
              <a:srgbClr val="54668B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dir="5400000" dist="38100">
              <a:srgbClr val="000000">
                <a:alpha val="34509"/>
              </a:srgbClr>
            </a:outerShdw>
          </a:effectLst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 Name Card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1446213" y="982132"/>
            <a:ext cx="9296398" cy="2243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b="0" i="0" sz="3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1295401" y="3639312"/>
            <a:ext cx="9609668" cy="88696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276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2" type="body"/>
          </p:nvPr>
        </p:nvSpPr>
        <p:spPr>
          <a:xfrm>
            <a:off x="1295401" y="4529667"/>
            <a:ext cx="9609668" cy="1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sp>
        <p:nvSpPr>
          <p:cNvPr id="39" name="Shape 39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508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Garamond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</a:p>
        </p:txBody>
      </p:sp>
      <p:sp>
        <p:nvSpPr>
          <p:cNvPr id="40" name="Shape 40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508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Garamond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</a:p>
        </p:txBody>
      </p:sp>
      <p:cxnSp>
        <p:nvCxnSpPr>
          <p:cNvPr id="41" name="Shape 41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cap="flat" cmpd="sng" w="15875">
            <a:solidFill>
              <a:srgbClr val="54668B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dir="5400000" dist="38100">
              <a:srgbClr val="000000">
                <a:alpha val="34509"/>
              </a:srgbClr>
            </a:outerShdw>
          </a:effectLst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i="0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ts val="276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48" name="Shape 48"/>
          <p:cNvCxnSpPr/>
          <p:nvPr/>
        </p:nvCxnSpPr>
        <p:spPr>
          <a:xfrm>
            <a:off x="2012723" y="3710585"/>
            <a:ext cx="8163380" cy="0"/>
          </a:xfrm>
          <a:prstGeom prst="straightConnector1">
            <a:avLst/>
          </a:prstGeom>
          <a:noFill/>
          <a:ln cap="flat" cmpd="sng" w="15875">
            <a:solidFill>
              <a:srgbClr val="54668B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dir="5400000" dist="38100">
              <a:srgbClr val="000000">
                <a:alpha val="34509"/>
              </a:srgbClr>
            </a:outerShdw>
          </a:effectLst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hape 50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rgbClr val="54668B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dir="5400000" dist="38100">
              <a:srgbClr val="000000">
                <a:alpha val="34509"/>
              </a:srgbClr>
            </a:outerShdw>
          </a:effectLst>
        </p:spPr>
      </p:cxnSp>
      <p:sp>
        <p:nvSpPr>
          <p:cNvPr id="51" name="Shape 51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i="0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64770" lvl="0" marL="285750" marR="0" rtl="0" algn="l">
              <a:lnSpc>
                <a:spcPct val="10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ts val="276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63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22860" lvl="2" marL="120015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62229" lvl="3" marL="154305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33021" lvl="4" marL="20002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24128" lvl="5" marL="2514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24128" lvl="6" marL="2971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24130" lvl="7" marL="3429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24130" lvl="8" marL="3886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i="0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1298448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64770" lvl="0" marL="285750" marR="0" rtl="0" algn="l">
              <a:lnSpc>
                <a:spcPct val="10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ts val="276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63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22860" lvl="2" marL="120015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62229" lvl="3" marL="154305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33021" lvl="4" marL="20002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24128" lvl="5" marL="2514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24128" lvl="6" marL="2971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24130" lvl="7" marL="3429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24130" lvl="8" marL="3886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2" type="body"/>
          </p:nvPr>
        </p:nvSpPr>
        <p:spPr>
          <a:xfrm>
            <a:off x="6181344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64770" lvl="0" marL="285750" marR="0" rtl="0" algn="l">
              <a:lnSpc>
                <a:spcPct val="10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ts val="276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63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22860" lvl="2" marL="120015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62229" lvl="3" marL="154305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33021" lvl="4" marL="20002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24128" lvl="5" marL="2514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24128" lvl="6" marL="2971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24130" lvl="7" marL="3429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24130" lvl="8" marL="3886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63" name="Shape 63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rgbClr val="54668B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dir="5400000" dist="38100">
              <a:srgbClr val="000000">
                <a:alpha val="34509"/>
              </a:srgbClr>
            </a:outerShdw>
          </a:effectLst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i="0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1295400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600"/>
              </a:spcAft>
              <a:buClr>
                <a:schemeClr val="accent1"/>
              </a:buClr>
              <a:buSzPts val="322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None/>
              <a:defRPr b="1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None/>
              <a:defRPr b="1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1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1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1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1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1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1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2" type="body"/>
          </p:nvPr>
        </p:nvSpPr>
        <p:spPr>
          <a:xfrm>
            <a:off x="1295400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64770" lvl="0" marL="285750" marR="0" rtl="0" algn="l">
              <a:lnSpc>
                <a:spcPct val="10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ts val="276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63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22860" lvl="2" marL="120015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62229" lvl="3" marL="154305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33021" lvl="4" marL="20002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24128" lvl="5" marL="2514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24128" lvl="6" marL="2971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24130" lvl="7" marL="3429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24130" lvl="8" marL="3886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3" type="body"/>
          </p:nvPr>
        </p:nvSpPr>
        <p:spPr>
          <a:xfrm>
            <a:off x="6180671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600"/>
              </a:spcAft>
              <a:buClr>
                <a:schemeClr val="accent1"/>
              </a:buClr>
              <a:buSzPts val="322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None/>
              <a:defRPr b="1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None/>
              <a:defRPr b="1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1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1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1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1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1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1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4" type="body"/>
          </p:nvPr>
        </p:nvSpPr>
        <p:spPr>
          <a:xfrm>
            <a:off x="6180671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64770" lvl="0" marL="285750" marR="0" rtl="0" algn="l">
              <a:lnSpc>
                <a:spcPct val="10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ts val="276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63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22860" lvl="2" marL="120015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62229" lvl="3" marL="154305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33021" lvl="4" marL="20002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24128" lvl="5" marL="2514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24128" lvl="6" marL="2971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24130" lvl="7" marL="3429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24130" lvl="8" marL="3886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73" name="Shape 73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rgbClr val="54668B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dir="5400000" dist="38100">
              <a:srgbClr val="000000">
                <a:alpha val="34509"/>
              </a:srgbClr>
            </a:outerShdw>
          </a:effectLst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i="0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79" name="Shape 79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rgbClr val="54668B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dir="5400000" dist="38100">
              <a:srgbClr val="000000">
                <a:alpha val="34509"/>
              </a:srgbClr>
            </a:outerShdw>
          </a:effectLst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293811" y="1388534"/>
            <a:ext cx="371845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i="0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5418668" y="982131"/>
            <a:ext cx="5469466" cy="4893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64770" lvl="0" marL="285750" marR="0" rtl="0" algn="l">
              <a:lnSpc>
                <a:spcPct val="10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ts val="276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63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22860" lvl="2" marL="120015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62229" lvl="3" marL="154305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33021" lvl="4" marL="20002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24128" lvl="5" marL="2514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24128" lvl="6" marL="2971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24130" lvl="7" marL="3429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24130" lvl="8" marL="3886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2" type="body"/>
          </p:nvPr>
        </p:nvSpPr>
        <p:spPr>
          <a:xfrm>
            <a:off x="1293811" y="3031065"/>
            <a:ext cx="3718455" cy="24384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accent1"/>
              </a:buClr>
              <a:buSzPts val="138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1"/>
              </a:buClr>
              <a:buSzPts val="1150"/>
              <a:buFont typeface="Arial"/>
              <a:buNone/>
              <a:defRPr b="0" i="0" sz="1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accent1"/>
              </a:buClr>
              <a:buSzPts val="1035"/>
              <a:buFont typeface="Arial"/>
              <a:buNone/>
              <a:defRPr b="0" i="0" sz="9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87" name="Shape 87"/>
          <p:cNvCxnSpPr/>
          <p:nvPr/>
        </p:nvCxnSpPr>
        <p:spPr>
          <a:xfrm>
            <a:off x="1396169" y="2912533"/>
            <a:ext cx="3514498" cy="0"/>
          </a:xfrm>
          <a:prstGeom prst="straightConnector1">
            <a:avLst/>
          </a:prstGeom>
          <a:noFill/>
          <a:ln cap="flat" cmpd="sng" w="15875">
            <a:solidFill>
              <a:srgbClr val="54668B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dir="5400000" dist="38100">
              <a:srgbClr val="000000">
                <a:alpha val="34509"/>
              </a:srgbClr>
            </a:outerShdw>
          </a:effectLst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5.jpg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6.xml"/><Relationship Id="rId6" Type="http://schemas.openxmlformats.org/officeDocument/2006/relationships/slideLayout" Target="../slideLayouts/slideLayout3.xml"/><Relationship Id="rId1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0" y="0"/>
            <a:ext cx="12188825" cy="6856214"/>
            <a:chOff x="0" y="0"/>
            <a:chExt cx="12188825" cy="6856214"/>
          </a:xfrm>
        </p:grpSpPr>
        <p:pic>
          <p:nvPicPr>
            <p:cNvPr descr="HD-PanelContent-V.png" id="7" name="Shape 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Shap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rgbClr val="3C537C"/>
              </a:solidFill>
              <a:prstDash val="solid"/>
              <a:miter lim="800000"/>
              <a:headEnd len="med" w="med" type="none"/>
              <a:tailEnd len="med" w="med" type="none"/>
            </a:ln>
            <a:effectLst>
              <a:outerShdw blurRad="50800" rotWithShape="0" dir="5400000" dist="38100">
                <a:srgbClr val="000000">
                  <a:alpha val="34509"/>
                </a:srgbClr>
              </a:outerShdw>
            </a:effectLst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889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DRibbonContent-UniformTrim.png" id="9" name="Shape 9"/>
            <p:cNvPicPr preferRelativeResize="0"/>
            <p:nvPr/>
          </p:nvPicPr>
          <p:blipFill rotWithShape="1">
            <a:blip r:embed="rId3">
              <a:alphaModFix/>
            </a:blip>
            <a:srcRect b="0" l="0" r="5093" t="0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DRibbonContent-UniformTrim.png" id="10" name="Shape 10"/>
            <p:cNvPicPr preferRelativeResize="0"/>
            <p:nvPr/>
          </p:nvPicPr>
          <p:blipFill rotWithShape="1">
            <a:blip r:embed="rId3">
              <a:alphaModFix/>
            </a:blip>
            <a:srcRect b="0" l="0" r="5093" t="0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Shape 11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i="0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64770" lvl="0" marL="285750" marR="0" rtl="0" algn="l">
              <a:lnSpc>
                <a:spcPct val="100000"/>
              </a:lnSpc>
              <a:spcBef>
                <a:spcPts val="480"/>
              </a:spcBef>
              <a:spcAft>
                <a:spcPts val="600"/>
              </a:spcAft>
              <a:buClr>
                <a:schemeClr val="accent1"/>
              </a:buClr>
              <a:buSzPts val="276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63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22860" lvl="2" marL="120015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accent1"/>
              </a:buClr>
              <a:buSzPts val="207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62229" lvl="3" marL="154305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33021" lvl="4" marL="20002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24128" lvl="5" marL="2514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24128" lvl="6" marL="2971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24130" lvl="7" marL="3429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24130" lvl="8" marL="3886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patentfinder.herokuapp.com/" TargetMode="External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ctrTitle"/>
          </p:nvPr>
        </p:nvSpPr>
        <p:spPr>
          <a:xfrm>
            <a:off x="1524000" y="399987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42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Verdana"/>
              <a:buNone/>
            </a:pPr>
            <a:r>
              <a:rPr b="0" i="0" lang="en-US" sz="54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IP-</a:t>
            </a:r>
            <a:r>
              <a:rPr lang="en-US">
                <a:latin typeface="Verdana"/>
                <a:ea typeface="Verdana"/>
                <a:cs typeface="Verdana"/>
                <a:sym typeface="Verdana"/>
              </a:rPr>
              <a:t>m</a:t>
            </a:r>
            <a:r>
              <a:rPr b="0" i="0" lang="en-US" sz="54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ine</a:t>
            </a:r>
          </a:p>
        </p:txBody>
      </p:sp>
      <p:sp>
        <p:nvSpPr>
          <p:cNvPr id="152" name="Shape 152"/>
          <p:cNvSpPr txBox="1"/>
          <p:nvPr>
            <p:ph idx="1" type="subTitle"/>
          </p:nvPr>
        </p:nvSpPr>
        <p:spPr>
          <a:xfrm>
            <a:off x="1524000" y="2879662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08077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2"/>
              <a:buFont typeface="Arial"/>
              <a:buNone/>
            </a:pPr>
            <a:r>
              <a:rPr b="0" i="0" lang="en-US" sz="148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Machine Learning for </a:t>
            </a:r>
          </a:p>
          <a:p>
            <a:pPr indent="-108077" lvl="0" marL="0" marR="0" rtl="0" algn="ctr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accent1"/>
              </a:buClr>
              <a:buSzPts val="1702"/>
              <a:buFont typeface="Arial"/>
              <a:buNone/>
            </a:pPr>
            <a:r>
              <a:rPr b="0" i="0" lang="en-US" sz="148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Patent Similarity Match</a:t>
            </a:r>
          </a:p>
          <a:p>
            <a:pPr indent="-108077" lvl="0" marL="0" marR="0" rtl="0" algn="ctr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accent1"/>
              </a:buClr>
              <a:buSzPts val="1702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08077" lvl="0" marL="0" marR="0" rtl="0" algn="ctr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accent1"/>
              </a:buClr>
              <a:buSzPts val="1702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21602" lvl="0" marL="0" marR="0" rtl="0" algn="ctr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chemeClr val="accent1"/>
              </a:buClr>
              <a:buSzPts val="191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Ganesh, Lin, Nalini, Nilesh</a:t>
            </a:r>
          </a:p>
        </p:txBody>
      </p:sp>
      <p:pic>
        <p:nvPicPr>
          <p:cNvPr descr="https://lh5.googleusercontent.com/QLh3A5_JMC8uJ9IQ0sbdAVdzojJp3Or9dHNxNo10K_Mxw1HwZPO7m0y6BXKENlIafouybO-tJ4xgBnF355YHPTO870fILciPcw3reKi4LMShgZMa7ui3TyH7TvzD9acWWtv90ZtAuTY" id="153" name="Shape 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4349" y="1630506"/>
            <a:ext cx="1913019" cy="181286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7469627" y="4965192"/>
            <a:ext cx="216168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76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W210 Fall 2107 Capstone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/>
        </p:nvSpPr>
        <p:spPr>
          <a:xfrm>
            <a:off x="804672" y="854117"/>
            <a:ext cx="10643616" cy="517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95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rPr b="1" i="0" lang="en-US" sz="33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System Architecture</a:t>
            </a: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6813" y="1600350"/>
            <a:ext cx="9418375" cy="44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/>
        </p:nvSpPr>
        <p:spPr>
          <a:xfrm>
            <a:off x="804672" y="1036997"/>
            <a:ext cx="10643616" cy="517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95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rPr b="1" i="0" lang="en-US" sz="33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Machine Learning Models</a:t>
            </a:r>
          </a:p>
        </p:txBody>
      </p:sp>
      <p:grpSp>
        <p:nvGrpSpPr>
          <p:cNvPr id="223" name="Shape 223"/>
          <p:cNvGrpSpPr/>
          <p:nvPr/>
        </p:nvGrpSpPr>
        <p:grpSpPr>
          <a:xfrm>
            <a:off x="805911" y="2253080"/>
            <a:ext cx="10744308" cy="1167777"/>
            <a:chOff x="2590" y="0"/>
            <a:chExt cx="10607470" cy="895810"/>
          </a:xfrm>
        </p:grpSpPr>
        <p:sp>
          <p:nvSpPr>
            <p:cNvPr id="224" name="Shape 224"/>
            <p:cNvSpPr/>
            <p:nvPr/>
          </p:nvSpPr>
          <p:spPr>
            <a:xfrm>
              <a:off x="2590" y="0"/>
              <a:ext cx="2305971" cy="895675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thickThin" w="550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8255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Shape 225"/>
            <p:cNvSpPr txBox="1"/>
            <p:nvPr/>
          </p:nvSpPr>
          <p:spPr>
            <a:xfrm>
              <a:off x="450428" y="0"/>
              <a:ext cx="1410296" cy="8956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rIns="16000" wrap="square" tIns="16000">
              <a:noAutofit/>
            </a:bodyPr>
            <a:lstStyle/>
            <a:p>
              <a:pPr indent="-7620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Garamond"/>
                  <a:ea typeface="Garamond"/>
                  <a:cs typeface="Garamond"/>
                  <a:sym typeface="Garamond"/>
                </a:rPr>
                <a:t>Clean, tokenize and stem the claims data</a:t>
              </a:r>
            </a:p>
          </p:txBody>
        </p:sp>
        <p:sp>
          <p:nvSpPr>
            <p:cNvPr id="226" name="Shape 226"/>
            <p:cNvSpPr/>
            <p:nvPr/>
          </p:nvSpPr>
          <p:spPr>
            <a:xfrm>
              <a:off x="2077965" y="0"/>
              <a:ext cx="2305971" cy="895675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thickThin" w="550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8255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Shape 227"/>
            <p:cNvSpPr txBox="1"/>
            <p:nvPr/>
          </p:nvSpPr>
          <p:spPr>
            <a:xfrm>
              <a:off x="2525803" y="0"/>
              <a:ext cx="1410296" cy="8956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rIns="16000" wrap="square" tIns="16000">
              <a:noAutofit/>
            </a:bodyPr>
            <a:lstStyle/>
            <a:p>
              <a:pPr indent="-7620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Garamond"/>
                  <a:ea typeface="Garamond"/>
                  <a:cs typeface="Garamond"/>
                  <a:sym typeface="Garamond"/>
                </a:rPr>
                <a:t>NMF topic modeling to create 10 Top clusters</a:t>
              </a:r>
            </a:p>
            <a:p>
              <a:pPr indent="-7620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4153340" y="0"/>
              <a:ext cx="2305971" cy="895675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thickThin" w="550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8255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Shape 229"/>
            <p:cNvSpPr txBox="1"/>
            <p:nvPr/>
          </p:nvSpPr>
          <p:spPr>
            <a:xfrm>
              <a:off x="4711258" y="0"/>
              <a:ext cx="1410300" cy="89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rIns="16000" wrap="square" tIns="16000">
              <a:noAutofit/>
            </a:bodyPr>
            <a:lstStyle/>
            <a:p>
              <a:pPr indent="-7620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Garamond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Garamond"/>
                  <a:ea typeface="Garamond"/>
                  <a:cs typeface="Garamond"/>
                  <a:sym typeface="Garamond"/>
                </a:rPr>
                <a:t>Fit 4M patent documents to the NMF model to find documents in each top cluster</a:t>
              </a:r>
            </a:p>
          </p:txBody>
        </p:sp>
        <p:sp>
          <p:nvSpPr>
            <p:cNvPr id="230" name="Shape 230"/>
            <p:cNvSpPr/>
            <p:nvPr/>
          </p:nvSpPr>
          <p:spPr>
            <a:xfrm>
              <a:off x="6228714" y="0"/>
              <a:ext cx="2305971" cy="895675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thickThin" w="550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8255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Shape 231"/>
            <p:cNvSpPr txBox="1"/>
            <p:nvPr/>
          </p:nvSpPr>
          <p:spPr>
            <a:xfrm>
              <a:off x="6731605" y="0"/>
              <a:ext cx="1410300" cy="89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rIns="16000" wrap="square" tIns="16000">
              <a:noAutofit/>
            </a:bodyPr>
            <a:lstStyle/>
            <a:p>
              <a:pPr indent="-7620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Garamond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Garamond"/>
                  <a:ea typeface="Garamond"/>
                  <a:cs typeface="Garamond"/>
                  <a:sym typeface="Garamond"/>
                </a:rPr>
                <a:t>Create 10 Sub clusters from each top level cluster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8304089" y="0"/>
              <a:ext cx="2305971" cy="895675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thickThin" w="550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8255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Shape 233"/>
            <p:cNvSpPr txBox="1"/>
            <p:nvPr/>
          </p:nvSpPr>
          <p:spPr>
            <a:xfrm>
              <a:off x="8889552" y="10"/>
              <a:ext cx="1410300" cy="89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rIns="16000" wrap="square" tIns="16000">
              <a:noAutofit/>
            </a:bodyPr>
            <a:lstStyle/>
            <a:p>
              <a:pPr indent="-7620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Garamond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Garamond"/>
                  <a:ea typeface="Garamond"/>
                  <a:cs typeface="Garamond"/>
                  <a:sym typeface="Garamond"/>
                </a:rPr>
                <a:t>Fit all Top cluster documents to find documents in each Sub cluster</a:t>
              </a:r>
            </a:p>
          </p:txBody>
        </p:sp>
      </p:grpSp>
      <p:sp>
        <p:nvSpPr>
          <p:cNvPr id="234" name="Shape 234"/>
          <p:cNvSpPr txBox="1"/>
          <p:nvPr/>
        </p:nvSpPr>
        <p:spPr>
          <a:xfrm>
            <a:off x="704100" y="1757200"/>
            <a:ext cx="674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aramond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Topic Modeling </a:t>
            </a:r>
            <a:r>
              <a:rPr b="0" i="0" lang="en-US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using </a:t>
            </a:r>
            <a:r>
              <a:rPr b="1" i="0" lang="en-US" sz="2000" u="none" cap="none" strike="noStrike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Non-negative Matrix Factorization</a:t>
            </a:r>
            <a:r>
              <a:rPr b="1" i="0" lang="en-US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:</a:t>
            </a:r>
          </a:p>
        </p:txBody>
      </p:sp>
      <p:grpSp>
        <p:nvGrpSpPr>
          <p:cNvPr id="235" name="Shape 235"/>
          <p:cNvGrpSpPr/>
          <p:nvPr/>
        </p:nvGrpSpPr>
        <p:grpSpPr>
          <a:xfrm>
            <a:off x="801755" y="4563731"/>
            <a:ext cx="10544920" cy="1259073"/>
            <a:chOff x="2532" y="0"/>
            <a:chExt cx="10369673" cy="892200"/>
          </a:xfrm>
        </p:grpSpPr>
        <p:sp>
          <p:nvSpPr>
            <p:cNvPr id="236" name="Shape 236"/>
            <p:cNvSpPr/>
            <p:nvPr/>
          </p:nvSpPr>
          <p:spPr>
            <a:xfrm>
              <a:off x="2532" y="0"/>
              <a:ext cx="2254276" cy="892174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thickThin" w="550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8255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Shape 237"/>
            <p:cNvSpPr txBox="1"/>
            <p:nvPr/>
          </p:nvSpPr>
          <p:spPr>
            <a:xfrm>
              <a:off x="523553" y="0"/>
              <a:ext cx="1362000" cy="8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rIns="16000" wrap="square" tIns="16000">
              <a:noAutofit/>
            </a:bodyPr>
            <a:lstStyle/>
            <a:p>
              <a:pPr indent="-8255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Garamond"/>
                <a:buNone/>
              </a:pPr>
              <a:r>
                <a:rPr b="0" i="0" lang="en-US" sz="1300" u="none" cap="none" strike="noStrike">
                  <a:solidFill>
                    <a:schemeClr val="lt1"/>
                  </a:solidFill>
                  <a:latin typeface="Garamond"/>
                  <a:ea typeface="Garamond"/>
                  <a:cs typeface="Garamond"/>
                  <a:sym typeface="Garamond"/>
                </a:rPr>
                <a:t>Create TF-IDF models for each top level cluster patent documents	</a:t>
              </a:r>
            </a:p>
          </p:txBody>
        </p:sp>
        <p:sp>
          <p:nvSpPr>
            <p:cNvPr id="238" name="Shape 238"/>
            <p:cNvSpPr/>
            <p:nvPr/>
          </p:nvSpPr>
          <p:spPr>
            <a:xfrm>
              <a:off x="2031382" y="0"/>
              <a:ext cx="2254276" cy="892174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thickThin" w="550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8255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Shape 239"/>
            <p:cNvSpPr txBox="1"/>
            <p:nvPr/>
          </p:nvSpPr>
          <p:spPr>
            <a:xfrm>
              <a:off x="2552403" y="0"/>
              <a:ext cx="1362000" cy="8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rIns="16000" wrap="square" tIns="16000">
              <a:noAutofit/>
            </a:bodyPr>
            <a:lstStyle/>
            <a:p>
              <a:pPr indent="-8255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Garamond"/>
                <a:buNone/>
              </a:pPr>
              <a:r>
                <a:rPr b="0" i="0" lang="en-US" sz="1300" u="none" cap="none" strike="noStrike">
                  <a:solidFill>
                    <a:schemeClr val="lt1"/>
                  </a:solidFill>
                  <a:latin typeface="Garamond"/>
                  <a:ea typeface="Garamond"/>
                  <a:cs typeface="Garamond"/>
                  <a:sym typeface="Garamond"/>
                </a:rPr>
                <a:t>Exploratory analysis of top level patent documents  cluster and save distributions</a:t>
              </a:r>
            </a:p>
          </p:txBody>
        </p:sp>
        <p:sp>
          <p:nvSpPr>
            <p:cNvPr id="240" name="Shape 240"/>
            <p:cNvSpPr/>
            <p:nvPr/>
          </p:nvSpPr>
          <p:spPr>
            <a:xfrm>
              <a:off x="4060231" y="0"/>
              <a:ext cx="2254276" cy="892174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thickThin" w="550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8255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Shape 241"/>
            <p:cNvSpPr txBox="1"/>
            <p:nvPr/>
          </p:nvSpPr>
          <p:spPr>
            <a:xfrm>
              <a:off x="4581252" y="0"/>
              <a:ext cx="1362000" cy="8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rIns="16000" wrap="square" tIns="16000">
              <a:noAutofit/>
            </a:bodyPr>
            <a:lstStyle/>
            <a:p>
              <a:pPr indent="-8255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Garamond"/>
                <a:buNone/>
              </a:pPr>
              <a:r>
                <a:rPr b="0" i="0" lang="en-US" sz="1300" u="none" cap="none" strike="noStrike">
                  <a:solidFill>
                    <a:schemeClr val="lt1"/>
                  </a:solidFill>
                  <a:latin typeface="Garamond"/>
                  <a:ea typeface="Garamond"/>
                  <a:cs typeface="Garamond"/>
                  <a:sym typeface="Garamond"/>
                </a:rPr>
                <a:t>Create TF-IDF models for each sub-level cluster patent documents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6089080" y="0"/>
              <a:ext cx="2254276" cy="892174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thickThin" w="550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8255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Shape 243"/>
            <p:cNvSpPr txBox="1"/>
            <p:nvPr/>
          </p:nvSpPr>
          <p:spPr>
            <a:xfrm>
              <a:off x="6610101" y="0"/>
              <a:ext cx="1362000" cy="8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325" lIns="52000" rIns="17325" wrap="square" tIns="17325">
              <a:noAutofit/>
            </a:bodyPr>
            <a:lstStyle/>
            <a:p>
              <a:pPr indent="-8255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Garamond"/>
                <a:buNone/>
              </a:pPr>
              <a:r>
                <a:rPr b="0" i="0" lang="en-US" sz="1300" u="none" cap="none" strike="noStrike">
                  <a:solidFill>
                    <a:schemeClr val="lt1"/>
                  </a:solidFill>
                  <a:latin typeface="Garamond"/>
                  <a:ea typeface="Garamond"/>
                  <a:cs typeface="Garamond"/>
                  <a:sym typeface="Garamond"/>
                </a:rPr>
                <a:t>Do exploratory analysis of sub level cluster Patent documents and save distributions</a:t>
              </a:r>
            </a:p>
          </p:txBody>
        </p:sp>
        <p:sp>
          <p:nvSpPr>
            <p:cNvPr id="244" name="Shape 244"/>
            <p:cNvSpPr/>
            <p:nvPr/>
          </p:nvSpPr>
          <p:spPr>
            <a:xfrm>
              <a:off x="8117929" y="0"/>
              <a:ext cx="2254276" cy="892174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thickThin" w="550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8255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Shape 245"/>
            <p:cNvSpPr txBox="1"/>
            <p:nvPr/>
          </p:nvSpPr>
          <p:spPr>
            <a:xfrm>
              <a:off x="8638949" y="0"/>
              <a:ext cx="1362000" cy="8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325" lIns="52000" rIns="17325" wrap="square" tIns="17325">
              <a:noAutofit/>
            </a:bodyPr>
            <a:lstStyle/>
            <a:p>
              <a:pPr indent="-8255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Garamond"/>
                <a:buNone/>
              </a:pPr>
              <a:r>
                <a:rPr b="0" i="0" lang="en-US" sz="1300" u="none" cap="none" strike="noStrike">
                  <a:solidFill>
                    <a:schemeClr val="lt1"/>
                  </a:solidFill>
                  <a:latin typeface="Garamond"/>
                  <a:ea typeface="Garamond"/>
                  <a:cs typeface="Garamond"/>
                  <a:sym typeface="Garamond"/>
                </a:rPr>
                <a:t>Upload all the model and cluster data files to Storage (AWS S3)</a:t>
              </a:r>
            </a:p>
          </p:txBody>
        </p:sp>
      </p:grpSp>
      <p:sp>
        <p:nvSpPr>
          <p:cNvPr id="246" name="Shape 246"/>
          <p:cNvSpPr txBox="1"/>
          <p:nvPr/>
        </p:nvSpPr>
        <p:spPr>
          <a:xfrm>
            <a:off x="704102" y="3978250"/>
            <a:ext cx="455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Garamond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 TF-IDF Cosine Similarity </a:t>
            </a:r>
            <a:r>
              <a:rPr b="0" i="0" lang="en-US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Calculation</a:t>
            </a:r>
            <a:r>
              <a:rPr b="0" i="0" lang="en-US" sz="13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:</a:t>
            </a:r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088" y="3691298"/>
            <a:ext cx="10744199" cy="29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/>
        </p:nvSpPr>
        <p:spPr>
          <a:xfrm>
            <a:off x="804672" y="854117"/>
            <a:ext cx="10643616" cy="517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95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rPr b="1" i="0" lang="en-US" sz="33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Topics and Clusters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804672" y="1682496"/>
            <a:ext cx="10643616" cy="41933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6065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54" name="Shape 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463" y="1746737"/>
            <a:ext cx="6145721" cy="1724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0763" y="3672988"/>
            <a:ext cx="6200013" cy="160057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8229409" y="2306235"/>
            <a:ext cx="27274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Top Level Clusters Topics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909608" y="4150112"/>
            <a:ext cx="300364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Sub Level Cluster Topics for 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First Top cluster</a:t>
            </a:r>
          </a:p>
        </p:txBody>
      </p:sp>
      <p:sp>
        <p:nvSpPr>
          <p:cNvPr id="258" name="Shape 258"/>
          <p:cNvSpPr/>
          <p:nvPr/>
        </p:nvSpPr>
        <p:spPr>
          <a:xfrm>
            <a:off x="7623708" y="2306235"/>
            <a:ext cx="432156" cy="36933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56607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59" name="Shape 259"/>
          <p:cNvSpPr/>
          <p:nvPr/>
        </p:nvSpPr>
        <p:spPr>
          <a:xfrm rot="10800000">
            <a:off x="3949350" y="4219032"/>
            <a:ext cx="432156" cy="36933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55000">
            <a:solidFill>
              <a:srgbClr val="56607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/>
        </p:nvSpPr>
        <p:spPr>
          <a:xfrm>
            <a:off x="804672" y="854117"/>
            <a:ext cx="10643616" cy="517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95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rPr b="1" lang="en-US" sz="33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Future of IP-mine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3363050" y="1644075"/>
            <a:ext cx="7977600" cy="41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52095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Char char="•"/>
            </a:pPr>
            <a:r>
              <a:rPr lang="en-US" sz="20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Enhance this patent similarity match solution to add patent keyword match to make it a complete solution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  <a:p>
            <a:pPr indent="-252095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Garamond"/>
              <a:buChar char="•"/>
            </a:pPr>
            <a:r>
              <a:rPr lang="en-US" sz="2000">
                <a:solidFill>
                  <a:srgbClr val="222222"/>
                </a:solidFill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Include a new feature of comparing two claims to provide a similarity score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52095" lvl="0" marL="285750" rtl="0">
              <a:spcBef>
                <a:spcPts val="0"/>
              </a:spcBef>
              <a:buClr>
                <a:srgbClr val="262626"/>
              </a:buClr>
              <a:buSzPts val="2000"/>
              <a:buFont typeface="Garamond"/>
              <a:buChar char="•"/>
            </a:pPr>
            <a:r>
              <a:rPr lang="en-US" sz="20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Set up the data flows for weekly delta to be loaded, refine the UI and package the solution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52095" lvl="0" marL="285750" rtl="0">
              <a:spcBef>
                <a:spcPts val="0"/>
              </a:spcBef>
              <a:buClr>
                <a:srgbClr val="262626"/>
              </a:buClr>
              <a:buSzPts val="2000"/>
              <a:buFont typeface="Garamond"/>
              <a:buChar char="•"/>
            </a:pPr>
            <a:r>
              <a:rPr lang="en-US" sz="20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Plan for a scalable and faster hardware to meet the needs of increasing data sizes and user load</a:t>
            </a:r>
          </a:p>
          <a:p>
            <a:pPr indent="-252095" lvl="0" marL="28575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Come up with go-to-market strategy</a:t>
            </a: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75" y="2137325"/>
            <a:ext cx="2558375" cy="2165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1446213" y="982132"/>
            <a:ext cx="9296398" cy="2243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03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Thank you</a:t>
            </a:r>
          </a:p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1285672" y="3628415"/>
            <a:ext cx="9609668" cy="5671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17526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IP-Mine Team</a:t>
            </a:r>
          </a:p>
        </p:txBody>
      </p:sp>
      <p:pic>
        <p:nvPicPr>
          <p:cNvPr id="273" name="Shape 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0401" y="3684175"/>
            <a:ext cx="6373798" cy="230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/>
        </p:nvSpPr>
        <p:spPr>
          <a:xfrm>
            <a:off x="804672" y="854117"/>
            <a:ext cx="10643616" cy="517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95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rPr b="1" i="0" lang="en-US" sz="33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Problem Definition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3200400" y="1707846"/>
            <a:ext cx="8247900" cy="41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How do I determine if my patent claim idea is unique enough to be patentable?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Instead of mining millions of patent from USPTO for matches, is there a tool that can help determine uniqueness of my claim?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Will the tool provide answers within reasonable time?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Will the tool be easy to use?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Will the tool provide with just the right amount of information to enable me move forward?</a:t>
            </a: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744" y="1851174"/>
            <a:ext cx="1817454" cy="146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2464" y="3403931"/>
            <a:ext cx="1788014" cy="156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/>
        </p:nvSpPr>
        <p:spPr>
          <a:xfrm>
            <a:off x="804672" y="854117"/>
            <a:ext cx="10643616" cy="517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95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rPr b="1" i="0" lang="en-US" sz="33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Target Market for IP-Mine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3621024" y="1682496"/>
            <a:ext cx="7827264" cy="41933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Patent lawyers 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Patent departments within organizations 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Inventors searching for similarity of their claims with respect to patent claims that have been approved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USPTO patent application process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USPTO patent review process</a:t>
            </a:r>
          </a:p>
          <a:p>
            <a:pPr indent="-461010" lvl="0" marL="2857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334" y="1776683"/>
            <a:ext cx="2754129" cy="2590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804672" y="854117"/>
            <a:ext cx="10643616" cy="517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95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rPr b="1" i="0" lang="en-US" sz="33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Why IP-Mine is the need of the hour?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2374598" y="1548946"/>
            <a:ext cx="9006900" cy="45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Thousands of new patents are filed every year and millions are granted already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Sorting through the system to determine uniqueness is time consuming and costly</a:t>
            </a:r>
          </a:p>
          <a:p>
            <a:pPr indent="-446405" lvl="0" marL="28575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IP-Mine helps sort through this costly process in an easy way with a simple user interface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It is fast, accurate and simplifies the search process without restricting the user to search by keywords like other patent search solutions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IP-Mine Uses Machine learning to find matches and determine uniqueness</a:t>
            </a:r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1448" y="3112415"/>
            <a:ext cx="8677656" cy="245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950" y="2567725"/>
            <a:ext cx="2132175" cy="12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/>
        </p:nvSpPr>
        <p:spPr>
          <a:xfrm>
            <a:off x="804672" y="854117"/>
            <a:ext cx="106437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95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rPr b="1" lang="en-US" sz="33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Demo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4817075" y="1682500"/>
            <a:ext cx="6631200" cy="41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30"/>
              <a:buChar char="•"/>
            </a:pP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Most current tools expect the users to enter a specific search string or a word 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30"/>
              <a:buChar char="•"/>
            </a:pP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They also expect the users to know which predefined cluster/class the claim may belong to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30"/>
              <a:buChar char="•"/>
            </a:pP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Patent attorneys or Inventors need to find and limit the key terms in their claims for search which can result in incorrect/inconsistent prior art search.</a:t>
            </a:r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725" y="1818300"/>
            <a:ext cx="3059781" cy="179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5725" y="3783675"/>
            <a:ext cx="3059774" cy="1708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/>
        </p:nvSpPr>
        <p:spPr>
          <a:xfrm>
            <a:off x="804672" y="854117"/>
            <a:ext cx="10643616" cy="517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95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rPr b="1" i="0" lang="en-US" sz="33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Demo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804672" y="1682496"/>
            <a:ext cx="10643700" cy="41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95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rPr b="1" i="0" lang="en-US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Application url: </a:t>
            </a:r>
            <a:r>
              <a:rPr b="1" i="0" lang="en-US" sz="2000" u="sng" cap="none" strike="noStrike">
                <a:solidFill>
                  <a:schemeClr val="hlink"/>
                </a:solidFill>
                <a:latin typeface="Garamond"/>
                <a:ea typeface="Garamond"/>
                <a:cs typeface="Garamond"/>
                <a:sym typeface="Garamond"/>
                <a:hlinkClick r:id="rId3"/>
              </a:rPr>
              <a:t>http://patentfinder.herokuapp.com/</a:t>
            </a:r>
          </a:p>
          <a:p>
            <a:pPr indent="-2095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t/>
            </a:r>
            <a:endParaRPr b="1" i="0" sz="3300" u="none" cap="none" strike="noStrike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095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t/>
            </a:r>
            <a:endParaRPr b="1" i="0" sz="2200" u="none" cap="none" strike="noStrike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1988" y="2177825"/>
            <a:ext cx="8409074" cy="38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/>
        </p:nvSpPr>
        <p:spPr>
          <a:xfrm>
            <a:off x="804672" y="854117"/>
            <a:ext cx="106437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95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rPr b="1" lang="en-US" sz="33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Demo</a:t>
            </a:r>
            <a:r>
              <a:rPr b="1" i="0" lang="en-US" sz="33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</a:p>
        </p:txBody>
      </p:sp>
      <p:pic>
        <p:nvPicPr>
          <p:cNvPr id="198" name="Shape 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2025" y="1371625"/>
            <a:ext cx="8574075" cy="466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804672" y="854117"/>
            <a:ext cx="106437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95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rPr b="1" lang="en-US" sz="33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Demo</a:t>
            </a: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8175" y="1675300"/>
            <a:ext cx="9336697" cy="410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/>
        </p:nvSpPr>
        <p:spPr>
          <a:xfrm>
            <a:off x="804672" y="854117"/>
            <a:ext cx="106437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955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</a:pPr>
            <a:r>
              <a:rPr b="1" lang="en-US" sz="33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Demo</a:t>
            </a:r>
            <a:r>
              <a:rPr b="1" i="0" lang="en-US" sz="33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1025" y="1371625"/>
            <a:ext cx="5375852" cy="481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6875" y="3192375"/>
            <a:ext cx="4695976" cy="246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rganic">
  <a:themeElements>
    <a:clrScheme name="Custom 2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17406D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